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2" d="100"/>
          <a:sy n="82" d="100"/>
        </p:scale>
        <p:origin x="-146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31BE-C10E-43FF-95AB-FC1F6B5F47C7}" type="datetimeFigureOut">
              <a:rPr lang="ar-IQ" smtClean="0"/>
              <a:t>04/06/1438</a:t>
            </a:fld>
            <a:endParaRPr lang="ar-IQ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011356-3264-4465-903D-C18C34120381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31BE-C10E-43FF-95AB-FC1F6B5F47C7}" type="datetimeFigureOut">
              <a:rPr lang="ar-IQ" smtClean="0"/>
              <a:t>04/06/1438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1356-3264-4465-903D-C18C34120381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4011356-3264-4465-903D-C18C34120381}" type="slidenum">
              <a:rPr lang="ar-IQ" smtClean="0"/>
              <a:t>‹#›</a:t>
            </a:fld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31BE-C10E-43FF-95AB-FC1F6B5F47C7}" type="datetimeFigureOut">
              <a:rPr lang="ar-IQ" smtClean="0"/>
              <a:t>04/06/1438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31BE-C10E-43FF-95AB-FC1F6B5F47C7}" type="datetimeFigureOut">
              <a:rPr lang="ar-IQ" smtClean="0"/>
              <a:t>04/06/1438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4011356-3264-4465-903D-C18C34120381}" type="slidenum">
              <a:rPr lang="ar-IQ" smtClean="0"/>
              <a:t>‹#›</a:t>
            </a:fld>
            <a:endParaRPr lang="ar-IQ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31BE-C10E-43FF-95AB-FC1F6B5F47C7}" type="datetimeFigureOut">
              <a:rPr lang="ar-IQ" smtClean="0"/>
              <a:t>04/06/1438</a:t>
            </a:fld>
            <a:endParaRPr lang="ar-IQ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011356-3264-4465-903D-C18C34120381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07731BE-C10E-43FF-95AB-FC1F6B5F47C7}" type="datetimeFigureOut">
              <a:rPr lang="ar-IQ" smtClean="0"/>
              <a:t>04/06/1438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1356-3264-4465-903D-C18C34120381}" type="slidenum">
              <a:rPr lang="ar-IQ" smtClean="0"/>
              <a:t>‹#›</a:t>
            </a:fld>
            <a:endParaRPr lang="ar-IQ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31BE-C10E-43FF-95AB-FC1F6B5F47C7}" type="datetimeFigureOut">
              <a:rPr lang="ar-IQ" smtClean="0"/>
              <a:t>04/06/1438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IQ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4011356-3264-4465-903D-C18C34120381}" type="slidenum">
              <a:rPr lang="ar-IQ" smtClean="0"/>
              <a:t>‹#›</a:t>
            </a:fld>
            <a:endParaRPr lang="ar-IQ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31BE-C10E-43FF-95AB-FC1F6B5F47C7}" type="datetimeFigureOut">
              <a:rPr lang="ar-IQ" smtClean="0"/>
              <a:t>04/06/1438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4011356-3264-4465-903D-C18C3412038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31BE-C10E-43FF-95AB-FC1F6B5F47C7}" type="datetimeFigureOut">
              <a:rPr lang="ar-IQ" smtClean="0"/>
              <a:t>04/06/1438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011356-3264-4465-903D-C18C3412038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011356-3264-4465-903D-C18C34120381}" type="slidenum">
              <a:rPr lang="ar-IQ" smtClean="0"/>
              <a:t>‹#›</a:t>
            </a:fld>
            <a:endParaRPr lang="ar-IQ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31BE-C10E-43FF-95AB-FC1F6B5F47C7}" type="datetimeFigureOut">
              <a:rPr lang="ar-IQ" smtClean="0"/>
              <a:t>04/06/1438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4011356-3264-4465-903D-C18C34120381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07731BE-C10E-43FF-95AB-FC1F6B5F47C7}" type="datetimeFigureOut">
              <a:rPr lang="ar-IQ" smtClean="0"/>
              <a:t>04/06/1438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07731BE-C10E-43FF-95AB-FC1F6B5F47C7}" type="datetimeFigureOut">
              <a:rPr lang="ar-IQ" smtClean="0"/>
              <a:t>04/06/1438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IQ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011356-3264-4465-903D-C18C34120381}" type="slidenum">
              <a:rPr lang="ar-IQ" smtClean="0"/>
              <a:t>‹#›</a:t>
            </a:fld>
            <a:endParaRPr lang="ar-IQ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Natural convection</a:t>
            </a:r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Heat Transfer</a:t>
            </a:r>
            <a:endParaRPr lang="ar-IQ" dirty="0"/>
          </a:p>
        </p:txBody>
      </p:sp>
      <p:pic>
        <p:nvPicPr>
          <p:cNvPr id="1026" name="Picture 2" descr="C:\Users\8780\Desktop\Convection_web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65"/>
          <a:stretch/>
        </p:blipFill>
        <p:spPr bwMode="auto">
          <a:xfrm>
            <a:off x="2987824" y="3356993"/>
            <a:ext cx="3024336" cy="273900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64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nergy-without-carbon.org/sites/default/files/solar%20hw%20flat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8840"/>
            <a:ext cx="4762500" cy="29241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8780\Desktop\Flate_Plates_Solar_Collect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4104456" cy="30783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36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52" y="404664"/>
            <a:ext cx="8271101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17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364216" cy="327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16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8780\Desktop\Thermal-Management-Aint-That-Hard-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84984"/>
            <a:ext cx="4569208" cy="29346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8780\Desktop\1bh2R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358" y="332656"/>
            <a:ext cx="4903979" cy="28472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15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b="1" dirty="0"/>
              <a:t>Introduction</a:t>
            </a:r>
            <a:endParaRPr lang="en-US" dirty="0"/>
          </a:p>
          <a:p>
            <a:pPr algn="just" rtl="0"/>
            <a:r>
              <a:rPr lang="en-US" dirty="0"/>
              <a:t>'Natural or free convection'; here, fluid movement is caused because of density differences in the fluid due to temperature differences. Under the influence of gravity, density differences cause a 'buoyancy force' which in turn, causes the </a:t>
            </a:r>
            <a:r>
              <a:rPr lang="en-US" dirty="0" smtClean="0"/>
              <a:t>fluid circulation </a:t>
            </a:r>
            <a:r>
              <a:rPr lang="en-US" dirty="0"/>
              <a:t>by 'convection currents'.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48723"/>
            <a:ext cx="3384376" cy="4752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86746" y="1844824"/>
            <a:ext cx="514935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1600" b="1" dirty="0"/>
              <a:t>Physical Mechanism of Natural </a:t>
            </a:r>
            <a:r>
              <a:rPr lang="en-US" sz="1600" b="1" dirty="0" smtClean="0"/>
              <a:t>Convection</a:t>
            </a:r>
          </a:p>
          <a:p>
            <a:pPr algn="just" rtl="0"/>
            <a:endParaRPr lang="en-US" sz="1600" b="1" dirty="0" smtClean="0"/>
          </a:p>
          <a:p>
            <a:pPr marL="285750" indent="-285750" algn="just" rtl="0">
              <a:buFont typeface="Arial" pitchFamily="34" charset="0"/>
              <a:buChar char="•"/>
            </a:pPr>
            <a:r>
              <a:rPr lang="en-US" sz="1600" dirty="0" smtClean="0"/>
              <a:t>Air </a:t>
            </a:r>
            <a:r>
              <a:rPr lang="en-US" sz="1600" dirty="0"/>
              <a:t>in the immediate vicinity of the plate will get heated by conduction; density of this heated air layer decreases. As a result, the heated layer rises up and the cold air from the surroundings moves in to take its place</a:t>
            </a:r>
            <a:r>
              <a:rPr lang="en-US" sz="1600" dirty="0" smtClean="0"/>
              <a:t>.</a:t>
            </a:r>
          </a:p>
          <a:p>
            <a:pPr marL="285750" indent="-285750" algn="just" rtl="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 algn="just" rtl="0">
              <a:buFont typeface="Arial" pitchFamily="34" charset="0"/>
              <a:buChar char="•"/>
            </a:pPr>
            <a:r>
              <a:rPr lang="en-US" sz="1600" dirty="0"/>
              <a:t>During the temperature induced flow, a boundary layer is set up along the length of the </a:t>
            </a:r>
            <a:r>
              <a:rPr lang="en-US" sz="1600" dirty="0" smtClean="0"/>
              <a:t>plate</a:t>
            </a:r>
          </a:p>
          <a:p>
            <a:pPr algn="just" rtl="0"/>
            <a:r>
              <a:rPr lang="en-US" sz="1600" dirty="0" smtClean="0"/>
              <a:t> </a:t>
            </a:r>
          </a:p>
          <a:p>
            <a:pPr marL="285750" indent="-285750" algn="just" rtl="0">
              <a:buFont typeface="Arial" pitchFamily="34" charset="0"/>
              <a:buChar char="•"/>
            </a:pPr>
            <a:r>
              <a:rPr lang="en-US" sz="1600" dirty="0"/>
              <a:t>at the plate surface, </a:t>
            </a:r>
            <a:r>
              <a:rPr lang="en-US" sz="1600" dirty="0" smtClean="0"/>
              <a:t>the fluid </a:t>
            </a:r>
            <a:r>
              <a:rPr lang="en-US" sz="1600" dirty="0"/>
              <a:t>velocity is zero due to 'no slip' condition; then, the velocity increases to a maximum value and then, </a:t>
            </a:r>
            <a:r>
              <a:rPr lang="en-US" sz="1600" dirty="0" smtClean="0"/>
              <a:t>drops to </a:t>
            </a:r>
            <a:r>
              <a:rPr lang="en-US" sz="1600" dirty="0"/>
              <a:t>zero at the outer edge of the boundary layer since the surrounding air is assumed to be stationary</a:t>
            </a:r>
            <a:endParaRPr lang="en-US" sz="1600" dirty="0" smtClean="0"/>
          </a:p>
          <a:p>
            <a:pPr marL="285750" indent="-285750" algn="just" rtl="0">
              <a:buFont typeface="Arial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1283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520" y="404664"/>
                <a:ext cx="8640960" cy="5483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0"/>
                <a:r>
                  <a:rPr lang="en-US" b="1" dirty="0"/>
                  <a:t>Dimensionless numbers of natural convection</a:t>
                </a:r>
                <a:endParaRPr lang="en-US" dirty="0"/>
              </a:p>
              <a:p>
                <a:pPr marL="285750" lvl="0" indent="-285750" algn="just" rtl="0">
                  <a:buFont typeface="Arial" pitchFamily="34" charset="0"/>
                  <a:buChar char="•"/>
                </a:pPr>
                <a:r>
                  <a:rPr lang="en-US" dirty="0"/>
                  <a:t>Gr = </a:t>
                </a:r>
                <a:r>
                  <a:rPr lang="en-US" dirty="0" err="1"/>
                  <a:t>Grashoff</a:t>
                </a:r>
                <a:r>
                  <a:rPr lang="en-US" dirty="0"/>
                  <a:t> number: plays the same role in natural convection as that of Reynolds number in forced convection. Physical significance of </a:t>
                </a:r>
                <a:r>
                  <a:rPr lang="en-US" dirty="0" err="1"/>
                  <a:t>Grashoff</a:t>
                </a:r>
                <a:r>
                  <a:rPr lang="en-US" dirty="0"/>
                  <a:t> number is that it represents the ratio of buoyancy force to the viscous force acting on the fluid, i.e.</a:t>
                </a:r>
              </a:p>
              <a:p>
                <a:pPr algn="just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𝐺𝑟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buoyancy</m:t>
                          </m:r>
                          <m:r>
                            <a:rPr lang="en-US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force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viscous</m:t>
                          </m:r>
                          <m:r>
                            <a:rPr lang="en-US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force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  <m:r>
                            <a:rPr lang="en-US" i="1">
                              <a:latin typeface="Cambria Math"/>
                            </a:rPr>
                            <m:t>.∆</m:t>
                          </m:r>
                          <m:r>
                            <a:rPr lang="en-US" i="1">
                              <a:latin typeface="Cambria Math"/>
                            </a:rPr>
                            <m:t>𝜌</m:t>
                          </m:r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𝜌</m:t>
                          </m:r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r>
                            <a:rPr lang="en-US" i="1">
                              <a:latin typeface="Cambria Math"/>
                            </a:rPr>
                            <m:t>𝛽</m:t>
                          </m:r>
                          <m:r>
                            <a:rPr lang="en-US" i="1">
                              <a:latin typeface="Cambria Math"/>
                            </a:rPr>
                            <m:t>.∆</m:t>
                          </m:r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algn="just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𝐺𝑟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r>
                            <a:rPr lang="en-US" i="1">
                              <a:latin typeface="Cambria Math"/>
                            </a:rPr>
                            <m:t>𝛽</m:t>
                          </m:r>
                          <m:r>
                            <a:rPr lang="en-US" i="1">
                              <a:latin typeface="Cambria Math"/>
                            </a:rPr>
                            <m:t>.(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).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algn="just" rtl="0"/>
                <a:r>
                  <a:rPr lang="en-US" dirty="0"/>
                  <a:t> </a:t>
                </a:r>
              </a:p>
              <a:p>
                <a:pPr marL="285750" lvl="0" indent="-285750" algn="just" rtl="0">
                  <a:buFont typeface="Arial" pitchFamily="34" charset="0"/>
                  <a:buChar char="•"/>
                </a:pPr>
                <a:r>
                  <a:rPr lang="en-US" dirty="0" err="1"/>
                  <a:t>Prandtl</a:t>
                </a:r>
                <a:r>
                  <a:rPr lang="en-US" dirty="0"/>
                  <a:t> number (</a:t>
                </a:r>
                <a:r>
                  <a:rPr lang="en-US" dirty="0" err="1"/>
                  <a:t>Pr</a:t>
                </a:r>
                <a:r>
                  <a:rPr lang="en-US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𝜇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𝑐𝑝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endParaRPr lang="en-US" dirty="0"/>
              </a:p>
              <a:p>
                <a:pPr marL="285750" lvl="0" indent="-285750" algn="just" rtl="0">
                  <a:buFont typeface="Arial" pitchFamily="34" charset="0"/>
                  <a:buChar char="•"/>
                </a:pPr>
                <a:r>
                  <a:rPr lang="en-US" dirty="0"/>
                  <a:t>Rayleigh number, (Ra): Is the Product of </a:t>
                </a:r>
                <a:r>
                  <a:rPr lang="en-US" dirty="0" err="1"/>
                  <a:t>Grashoff</a:t>
                </a:r>
                <a:r>
                  <a:rPr lang="en-US" dirty="0"/>
                  <a:t> number and </a:t>
                </a:r>
                <a:r>
                  <a:rPr lang="en-US" dirty="0" err="1"/>
                  <a:t>Prandtl</a:t>
                </a:r>
                <a:r>
                  <a:rPr lang="en-US" dirty="0"/>
                  <a:t> number, i.e.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𝑅𝑎</m:t>
                    </m:r>
                    <m:r>
                      <a:rPr lang="en-US">
                        <a:latin typeface="Cambria Math"/>
                      </a:rPr>
                      <m:t> = (</m:t>
                    </m:r>
                    <m:r>
                      <a:rPr lang="en-US" i="1">
                        <a:latin typeface="Cambria Math"/>
                      </a:rPr>
                      <m:t>𝐺𝑟</m:t>
                    </m:r>
                    <m:r>
                      <a:rPr lang="en-US">
                        <a:latin typeface="Cambria Math"/>
                      </a:rPr>
                      <m:t>.</m:t>
                    </m:r>
                    <m:r>
                      <a:rPr lang="en-US" i="1">
                        <a:latin typeface="Cambria Math"/>
                      </a:rPr>
                      <m:t>𝑃𝑟</m:t>
                    </m:r>
                    <m:r>
                      <a:rPr lang="en-US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 It is the criterion to determine if the flow is laminar or turbulent, in natural </a:t>
                </a:r>
                <a:r>
                  <a:rPr lang="en-US" dirty="0" smtClean="0"/>
                  <a:t>convection.</a:t>
                </a:r>
                <a:endParaRPr lang="en-US" dirty="0"/>
              </a:p>
              <a:p>
                <a:pPr marL="285750" lvl="0" indent="-285750" algn="just" rtl="0">
                  <a:buFont typeface="Arial" pitchFamily="34" charset="0"/>
                  <a:buChar char="•"/>
                </a:pPr>
                <a:r>
                  <a:rPr lang="en-US" dirty="0" err="1"/>
                  <a:t>Nusselt</a:t>
                </a:r>
                <a:r>
                  <a:rPr lang="en-US" dirty="0"/>
                  <a:t> number (Nu) = </a:t>
                </a:r>
                <a:r>
                  <a:rPr lang="en-US" dirty="0" err="1"/>
                  <a:t>C.Ra</a:t>
                </a:r>
                <a:r>
                  <a:rPr lang="en-US" baseline="30000" dirty="0" err="1"/>
                  <a:t>m</a:t>
                </a:r>
                <a:endParaRPr lang="en-US" dirty="0"/>
              </a:p>
              <a:p>
                <a:pPr algn="just" rtl="0"/>
                <a:r>
                  <a:rPr lang="en-US" dirty="0"/>
                  <a:t>Where:</a:t>
                </a:r>
              </a:p>
              <a:p>
                <a:pPr algn="just" rtl="0"/>
                <a:r>
                  <a:rPr lang="en-US" dirty="0"/>
                  <a:t>Ra = (</a:t>
                </a:r>
                <a:r>
                  <a:rPr lang="en-US" dirty="0" err="1"/>
                  <a:t>Gr.Pr</a:t>
                </a:r>
                <a:r>
                  <a:rPr lang="en-US" dirty="0"/>
                  <a:t>) = Rayleigh number and 'C and 'm' are constants determined from experiments, (depending on the convection case).</a:t>
                </a:r>
              </a:p>
              <a:p>
                <a:pPr algn="just" rtl="0"/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4664"/>
                <a:ext cx="8640960" cy="5483681"/>
              </a:xfrm>
              <a:prstGeom prst="rect">
                <a:avLst/>
              </a:prstGeom>
              <a:blipFill rotWithShape="1">
                <a:blip r:embed="rId2"/>
                <a:stretch>
                  <a:fillRect l="-564" t="-556" r="-564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43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260648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1600" b="1" dirty="0"/>
              <a:t>Empirical Relations for Natural Convection over Surfaces and </a:t>
            </a:r>
            <a:r>
              <a:rPr lang="en-US" sz="1600" b="1" dirty="0" smtClean="0"/>
              <a:t>Enclosures</a:t>
            </a:r>
          </a:p>
          <a:p>
            <a:pPr algn="just" rtl="0"/>
            <a:endParaRPr lang="en-US" sz="1600" dirty="0"/>
          </a:p>
          <a:p>
            <a:pPr algn="just" rtl="0"/>
            <a:r>
              <a:rPr lang="en-US" sz="1600" dirty="0"/>
              <a:t>In solving natural convection heat transfer problems, we rely more on empirical </a:t>
            </a:r>
            <a:r>
              <a:rPr lang="en-US" sz="1600" dirty="0" smtClean="0"/>
              <a:t>relation than </a:t>
            </a:r>
            <a:r>
              <a:rPr lang="en-US" sz="1600" dirty="0"/>
              <a:t>on analytical relations. This is due to the fact that analytical relations are rather difficult to obtain also; analytical relations generally give lower values of heat transfer coefficients as compared to empirical relations.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3422" y="2060848"/>
            <a:ext cx="6696744" cy="347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4542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1764"/>
            <a:ext cx="7632848" cy="610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81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80485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3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18613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41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18261"/>
            <a:ext cx="8407205" cy="428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57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88</TotalTime>
  <Words>342</Words>
  <Application>Microsoft Office PowerPoint</Application>
  <PresentationFormat>On-screen Show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Civic</vt:lpstr>
      <vt:lpstr>Heat Transfer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Heat Transfer</dc:title>
  <dc:creator>DR.Ahmed Saker</dc:creator>
  <cp:lastModifiedBy>DR.Ahmed Saker</cp:lastModifiedBy>
  <cp:revision>13</cp:revision>
  <dcterms:created xsi:type="dcterms:W3CDTF">2016-03-27T21:35:58Z</dcterms:created>
  <dcterms:modified xsi:type="dcterms:W3CDTF">2017-03-02T07:04:20Z</dcterms:modified>
</cp:coreProperties>
</file>